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390" r:id="rId3"/>
    <p:sldId id="39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A8B8B-8243-43FD-89AA-126D38E60A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2986CF-5D8D-49B6-B2CC-B89D9D4DA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A6A6067-85EE-4872-AB77-B1AEE679AF25}"/>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0700584B-CD7B-472D-B428-EAD2ABF54F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7266C9-E039-45CB-AD8F-4E149E05CDCB}"/>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796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23D84-7070-4CE5-AAA7-340FF67726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DEC2D8-3008-44D1-A81D-96426BBA36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B36623-11A7-4795-92DB-7EEFD52072D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66B0C892-79A1-4BE5-BF4B-D604C7A086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8B445-590B-4C70-85F0-B6642AFD2B67}"/>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292582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79D7F1-3944-4106-8071-B21D5A6475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1EED6B-86DE-4B4B-9E1F-5413CCC9C51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378178-2995-41EE-BB01-1FA5E38A616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E5197F46-27F6-459F-B34F-88DEC67500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9D78AF-0B6C-467A-9D2F-A4B4C83E58EE}"/>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03010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76A540-1B10-E147-9022-4B3C029D0AFA}"/>
              </a:ext>
            </a:extLst>
          </p:cNvPr>
          <p:cNvPicPr>
            <a:picLocks noChangeAspect="1"/>
          </p:cNvPicPr>
          <p:nvPr userDrawn="1"/>
        </p:nvPicPr>
        <p:blipFill>
          <a:blip r:embed="rId2"/>
          <a:stretch>
            <a:fillRect/>
          </a:stretch>
        </p:blipFill>
        <p:spPr>
          <a:xfrm>
            <a:off x="0" y="0"/>
            <a:ext cx="12192000" cy="1402080"/>
          </a:xfrm>
          <a:prstGeom prst="rect">
            <a:avLst/>
          </a:prstGeom>
        </p:spPr>
      </p:pic>
      <p:pic>
        <p:nvPicPr>
          <p:cNvPr id="9" name="Picture 8">
            <a:extLst>
              <a:ext uri="{FF2B5EF4-FFF2-40B4-BE49-F238E27FC236}">
                <a16:creationId xmlns:a16="http://schemas.microsoft.com/office/drawing/2014/main" id="{DEC9EAAA-ABAC-5345-AF19-D98419F18DA0}"/>
              </a:ext>
            </a:extLst>
          </p:cNvPr>
          <p:cNvPicPr>
            <a:picLocks noChangeAspect="1"/>
          </p:cNvPicPr>
          <p:nvPr userDrawn="1"/>
        </p:nvPicPr>
        <p:blipFill>
          <a:blip r:embed="rId3"/>
          <a:stretch>
            <a:fillRect/>
          </a:stretch>
        </p:blipFill>
        <p:spPr>
          <a:xfrm>
            <a:off x="0" y="6431280"/>
            <a:ext cx="12192000" cy="426720"/>
          </a:xfrm>
          <a:prstGeom prst="rect">
            <a:avLst/>
          </a:prstGeom>
        </p:spPr>
      </p:pic>
      <p:sp>
        <p:nvSpPr>
          <p:cNvPr id="4" name="Title 3">
            <a:extLst>
              <a:ext uri="{FF2B5EF4-FFF2-40B4-BE49-F238E27FC236}">
                <a16:creationId xmlns:a16="http://schemas.microsoft.com/office/drawing/2014/main" id="{63A86E92-83BC-9241-988A-F722296ADF03}"/>
              </a:ext>
            </a:extLst>
          </p:cNvPr>
          <p:cNvSpPr>
            <a:spLocks noGrp="1"/>
          </p:cNvSpPr>
          <p:nvPr>
            <p:ph type="title" hasCustomPrompt="1"/>
          </p:nvPr>
        </p:nvSpPr>
        <p:spPr>
          <a:xfrm>
            <a:off x="1077914" y="1165253"/>
            <a:ext cx="10026650" cy="468055"/>
          </a:xfrm>
          <a:prstGeom prst="rect">
            <a:avLst/>
          </a:prstGeom>
        </p:spPr>
        <p:txBody>
          <a:bodyPr lIns="0" tIns="0" rIns="0" bIns="0"/>
          <a:lstStyle>
            <a:lvl1pPr>
              <a:lnSpc>
                <a:spcPts val="3500"/>
              </a:lnSpc>
              <a:defRPr sz="2500" b="0" spc="250" baseline="0">
                <a:solidFill>
                  <a:srgbClr val="001489"/>
                </a:solidFill>
                <a:latin typeface="Lucida Sans" panose="020B0602030504020204" pitchFamily="34" charset="77"/>
              </a:defRPr>
            </a:lvl1pPr>
          </a:lstStyle>
          <a:p>
            <a:r>
              <a:rPr lang="en-US" dirty="0"/>
              <a:t>Slide title</a:t>
            </a:r>
          </a:p>
        </p:txBody>
      </p:sp>
      <p:sp>
        <p:nvSpPr>
          <p:cNvPr id="6" name="Text Placeholder 5">
            <a:extLst>
              <a:ext uri="{FF2B5EF4-FFF2-40B4-BE49-F238E27FC236}">
                <a16:creationId xmlns:a16="http://schemas.microsoft.com/office/drawing/2014/main" id="{86581BFE-1EB0-8E47-9016-F532CBCC76A1}"/>
              </a:ext>
            </a:extLst>
          </p:cNvPr>
          <p:cNvSpPr>
            <a:spLocks noGrp="1"/>
          </p:cNvSpPr>
          <p:nvPr>
            <p:ph type="body" sz="quarter" idx="10" hasCustomPrompt="1"/>
          </p:nvPr>
        </p:nvSpPr>
        <p:spPr>
          <a:xfrm>
            <a:off x="1077913" y="1788340"/>
            <a:ext cx="10026649" cy="619898"/>
          </a:xfrm>
          <a:prstGeom prst="rect">
            <a:avLst/>
          </a:prstGeom>
        </p:spPr>
        <p:txBody>
          <a:bodyPr lIns="0" tIns="0" rIns="0" bIns="0"/>
          <a:lstStyle>
            <a:lvl1pPr marL="0" indent="0">
              <a:lnSpc>
                <a:spcPts val="2500"/>
              </a:lnSpc>
              <a:spcBef>
                <a:spcPts val="750"/>
              </a:spcBef>
              <a:buNone/>
              <a:defRPr sz="2100" b="1" i="0" spc="250" baseline="0">
                <a:solidFill>
                  <a:srgbClr val="001489"/>
                </a:solidFill>
                <a:latin typeface="Calibri" panose="020F0502020204030204" pitchFamily="34" charset="0"/>
                <a:cs typeface="Calibri" panose="020F0502020204030204" pitchFamily="34" charset="0"/>
              </a:defRPr>
            </a:lvl1pPr>
          </a:lstStyle>
          <a:p>
            <a:pPr lvl="0"/>
            <a:r>
              <a:rPr lang="en-US" dirty="0"/>
              <a:t>Sub title - slide with copy</a:t>
            </a:r>
          </a:p>
        </p:txBody>
      </p:sp>
      <p:sp>
        <p:nvSpPr>
          <p:cNvPr id="12" name="Text Placeholder 2">
            <a:extLst>
              <a:ext uri="{FF2B5EF4-FFF2-40B4-BE49-F238E27FC236}">
                <a16:creationId xmlns:a16="http://schemas.microsoft.com/office/drawing/2014/main" id="{7B14B23F-0DD2-624E-BA1A-E9902769DB92}"/>
              </a:ext>
            </a:extLst>
          </p:cNvPr>
          <p:cNvSpPr>
            <a:spLocks noGrp="1"/>
          </p:cNvSpPr>
          <p:nvPr>
            <p:ph type="body" sz="quarter" idx="13" hasCustomPrompt="1"/>
          </p:nvPr>
        </p:nvSpPr>
        <p:spPr>
          <a:xfrm>
            <a:off x="1077913"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
        <p:nvSpPr>
          <p:cNvPr id="13" name="Text Placeholder 2">
            <a:extLst>
              <a:ext uri="{FF2B5EF4-FFF2-40B4-BE49-F238E27FC236}">
                <a16:creationId xmlns:a16="http://schemas.microsoft.com/office/drawing/2014/main" id="{01B12A76-581D-2644-AF60-4E9764E7D5CA}"/>
              </a:ext>
            </a:extLst>
          </p:cNvPr>
          <p:cNvSpPr>
            <a:spLocks noGrp="1"/>
          </p:cNvSpPr>
          <p:nvPr>
            <p:ph type="body" sz="quarter" idx="14" hasCustomPrompt="1"/>
          </p:nvPr>
        </p:nvSpPr>
        <p:spPr>
          <a:xfrm>
            <a:off x="6194370" y="2408238"/>
            <a:ext cx="4919662" cy="3505200"/>
          </a:xfrm>
          <a:prstGeom prst="rect">
            <a:avLst/>
          </a:prstGeom>
        </p:spPr>
        <p:txBody>
          <a:bodyPr lIns="0" tIns="0" rIns="0" bIns="0"/>
          <a:lstStyle>
            <a:lvl1pPr marL="0" indent="0">
              <a:lnSpc>
                <a:spcPts val="1500"/>
              </a:lnSpc>
              <a:spcBef>
                <a:spcPts val="0"/>
              </a:spcBef>
              <a:spcAft>
                <a:spcPts val="500"/>
              </a:spcAft>
              <a:buNone/>
              <a:defRPr lang="en-GB" sz="1200" b="0" i="0" baseline="0" smtClean="0">
                <a:solidFill>
                  <a:srgbClr val="4D4D4C"/>
                </a:solidFill>
                <a:effectLst/>
                <a:latin typeface="Calibri Light" panose="020F0302020204030204" pitchFamily="34" charset="0"/>
                <a:cs typeface="Calibri Light" panose="020F0302020204030204" pitchFamily="34" charset="0"/>
              </a:defRPr>
            </a:lvl1pPr>
          </a:lstStyle>
          <a:p>
            <a:r>
              <a:rPr lang="en-GB" dirty="0">
                <a:solidFill>
                  <a:srgbClr val="6A6A69"/>
                </a:solidFill>
                <a:effectLst/>
                <a:latin typeface="Calibri Light" panose="020F0302020204030204" pitchFamily="34" charset="0"/>
              </a:rPr>
              <a:t>Insert text here</a:t>
            </a:r>
          </a:p>
        </p:txBody>
      </p:sp>
    </p:spTree>
    <p:extLst>
      <p:ext uri="{BB962C8B-B14F-4D97-AF65-F5344CB8AC3E}">
        <p14:creationId xmlns:p14="http://schemas.microsoft.com/office/powerpoint/2010/main" val="3353679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77005F4-F9E7-D74A-A956-62BB7E3116C8}"/>
              </a:ext>
            </a:extLst>
          </p:cNvPr>
          <p:cNvPicPr>
            <a:picLocks noChangeAspect="1"/>
          </p:cNvPicPr>
          <p:nvPr userDrawn="1"/>
        </p:nvPicPr>
        <p:blipFill>
          <a:blip r:embed="rId2"/>
          <a:stretch>
            <a:fillRect/>
          </a:stretch>
        </p:blipFill>
        <p:spPr>
          <a:xfrm>
            <a:off x="0" y="3048"/>
            <a:ext cx="12192000" cy="6851904"/>
          </a:xfrm>
          <a:prstGeom prst="rect">
            <a:avLst/>
          </a:prstGeom>
        </p:spPr>
      </p:pic>
      <p:sp>
        <p:nvSpPr>
          <p:cNvPr id="2" name="Title 1">
            <a:extLst>
              <a:ext uri="{FF2B5EF4-FFF2-40B4-BE49-F238E27FC236}">
                <a16:creationId xmlns:a16="http://schemas.microsoft.com/office/drawing/2014/main" id="{84826815-DEE9-1646-AAEB-DBFF3191399A}"/>
              </a:ext>
            </a:extLst>
          </p:cNvPr>
          <p:cNvSpPr>
            <a:spLocks noGrp="1"/>
          </p:cNvSpPr>
          <p:nvPr>
            <p:ph type="title" hasCustomPrompt="1"/>
          </p:nvPr>
        </p:nvSpPr>
        <p:spPr>
          <a:xfrm>
            <a:off x="1077913" y="3148082"/>
            <a:ext cx="10026650" cy="748058"/>
          </a:xfrm>
          <a:prstGeom prst="rect">
            <a:avLst/>
          </a:prstGeom>
        </p:spPr>
        <p:txBody>
          <a:bodyPr lIns="0" tIns="0" rIns="0" bIns="0"/>
          <a:lstStyle>
            <a:lvl1pPr algn="ctr">
              <a:lnSpc>
                <a:spcPct val="100000"/>
              </a:lnSpc>
              <a:defRPr sz="4500" spc="550" baseline="0">
                <a:solidFill>
                  <a:schemeClr val="bg1"/>
                </a:solidFill>
                <a:latin typeface="Lucida Sans" panose="020B0602030504020204" pitchFamily="34" charset="77"/>
              </a:defRPr>
            </a:lvl1pPr>
          </a:lstStyle>
          <a:p>
            <a:r>
              <a:rPr lang="en-US" dirty="0"/>
              <a:t>Title goes here</a:t>
            </a:r>
          </a:p>
        </p:txBody>
      </p:sp>
      <p:sp>
        <p:nvSpPr>
          <p:cNvPr id="4" name="Text Placeholder 3">
            <a:extLst>
              <a:ext uri="{FF2B5EF4-FFF2-40B4-BE49-F238E27FC236}">
                <a16:creationId xmlns:a16="http://schemas.microsoft.com/office/drawing/2014/main" id="{46E0B894-C6B0-174F-8311-EC11F031BE51}"/>
              </a:ext>
            </a:extLst>
          </p:cNvPr>
          <p:cNvSpPr>
            <a:spLocks noGrp="1"/>
          </p:cNvSpPr>
          <p:nvPr>
            <p:ph type="body" sz="quarter" idx="10" hasCustomPrompt="1"/>
          </p:nvPr>
        </p:nvSpPr>
        <p:spPr>
          <a:xfrm>
            <a:off x="1077913" y="4002158"/>
            <a:ext cx="10026649" cy="1142930"/>
          </a:xfrm>
          <a:prstGeom prst="rect">
            <a:avLst/>
          </a:prstGeom>
        </p:spPr>
        <p:txBody>
          <a:bodyPr lIns="0" tIns="0" rIns="0" bIns="0"/>
          <a:lstStyle>
            <a:lvl1pPr marL="0" indent="0" algn="ctr">
              <a:lnSpc>
                <a:spcPct val="100000"/>
              </a:lnSpc>
              <a:spcBef>
                <a:spcPts val="750"/>
              </a:spcBef>
              <a:buNone/>
              <a:defRPr sz="2000" b="0" i="0" spc="200" baseline="0">
                <a:solidFill>
                  <a:schemeClr val="bg1"/>
                </a:solidFill>
                <a:latin typeface="Calibri Light" panose="020F0302020204030204" pitchFamily="34" charset="0"/>
                <a:cs typeface="Calibri Light" panose="020F0302020204030204" pitchFamily="34" charset="0"/>
              </a:defRPr>
            </a:lvl1pPr>
          </a:lstStyle>
          <a:p>
            <a:pPr lvl="0"/>
            <a:r>
              <a:rPr lang="en-US" dirty="0"/>
              <a:t>Sub heading goes here</a:t>
            </a:r>
          </a:p>
        </p:txBody>
      </p:sp>
    </p:spTree>
    <p:extLst>
      <p:ext uri="{BB962C8B-B14F-4D97-AF65-F5344CB8AC3E}">
        <p14:creationId xmlns:p14="http://schemas.microsoft.com/office/powerpoint/2010/main" val="193821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02D46-578A-487D-A431-C540917E1F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11979D-09F2-4B6B-BC5F-185FC8E031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225A7B-DBBD-4CAF-A621-6CE8AD8B6439}"/>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E491AE3-93F8-4176-BC7A-DAC19048D0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89CF5F-6246-48A4-953D-47FF93CE1630}"/>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377155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4381E-C1D3-4E6A-9EF3-2FEAD5438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F669F1-82BB-496D-93DC-188A859DB7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0BB208D-0A2B-4891-B9AC-97F0E95EDC8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9FAF2563-A812-41B1-B765-9E6DC8BE2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FE670B-BA37-4BDD-80BE-998D5DB3CBF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9188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5DE63-4FD5-4A5D-8501-CBF3FAD896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0D3CF0-A043-44F5-A283-64B77679849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06B963-7F6F-462E-A768-D92059FE4D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76E0A6A-5839-480B-B1DA-3272D61B08E4}"/>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F28F5E5-44EE-4D9E-BC39-4B43BF2FE4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E8B762-F328-4C74-8D34-52734B2C27C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94505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5427A-DFF1-4449-852F-01EA8A546CB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054A89B-11C2-4159-A30E-EA582ACE2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9A481-AA5B-4918-A558-60134E379BF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7CAEC2-1561-40BC-A36E-85625C947D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CEF1D9-59B1-4234-A1AE-FB6A7B09F5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CE2434E-F58D-4AD4-BCC5-F8014E92C933}"/>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8" name="Footer Placeholder 7">
            <a:extLst>
              <a:ext uri="{FF2B5EF4-FFF2-40B4-BE49-F238E27FC236}">
                <a16:creationId xmlns:a16="http://schemas.microsoft.com/office/drawing/2014/main" id="{EBD13561-A2F3-49A1-8D20-D4E4953480E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7A3E96-A248-4F02-9A30-1571B1256ED6}"/>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91867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3014-595C-499F-A727-6FB33D1DC2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AD872F2-FDFE-4842-B1D5-7B0A0BF5F0E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4" name="Footer Placeholder 3">
            <a:extLst>
              <a:ext uri="{FF2B5EF4-FFF2-40B4-BE49-F238E27FC236}">
                <a16:creationId xmlns:a16="http://schemas.microsoft.com/office/drawing/2014/main" id="{935F55FC-5FA6-4F1B-8EBF-9DA774C691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42EF9D-6EDF-4969-881F-89F229DBE933}"/>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102912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2E3C3-698A-4839-8592-161CE38D4B3E}"/>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3" name="Footer Placeholder 2">
            <a:extLst>
              <a:ext uri="{FF2B5EF4-FFF2-40B4-BE49-F238E27FC236}">
                <a16:creationId xmlns:a16="http://schemas.microsoft.com/office/drawing/2014/main" id="{460F0584-3CFA-48FE-B5C1-DFB33113C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4B6733-4DFC-47C1-A8F1-EF8CB9E37AEA}"/>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2936439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A00D-5890-42C5-9C06-25E43611E2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356C3B-515F-4D5C-8034-FAFE45379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954AD5-C1EC-44CA-8C7A-158C4233EE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C166C3-50C3-4919-B553-10E20087420D}"/>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A83CF1A2-D8D0-4BD5-8158-F12C9191CE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21A3D3-8435-4AF1-B0AE-C2DD58AA41B9}"/>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371850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67351-DB21-4DE7-941D-5D3126B71A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65F826-CDF2-4503-8691-2596752A53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6392CAC-F286-431A-B354-DE54971DE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0FB715-85F8-41A1-897E-0F12F4FDC8CB}"/>
              </a:ext>
            </a:extLst>
          </p:cNvPr>
          <p:cNvSpPr>
            <a:spLocks noGrp="1"/>
          </p:cNvSpPr>
          <p:nvPr>
            <p:ph type="dt" sz="half" idx="10"/>
          </p:nvPr>
        </p:nvSpPr>
        <p:spPr/>
        <p:txBody>
          <a:bodyPr/>
          <a:lstStyle/>
          <a:p>
            <a:fld id="{A66333D6-1021-484F-80FA-E63B4F011F45}" type="datetimeFigureOut">
              <a:rPr lang="en-GB" smtClean="0"/>
              <a:t>13/05/2020</a:t>
            </a:fld>
            <a:endParaRPr lang="en-GB"/>
          </a:p>
        </p:txBody>
      </p:sp>
      <p:sp>
        <p:nvSpPr>
          <p:cNvPr id="6" name="Footer Placeholder 5">
            <a:extLst>
              <a:ext uri="{FF2B5EF4-FFF2-40B4-BE49-F238E27FC236}">
                <a16:creationId xmlns:a16="http://schemas.microsoft.com/office/drawing/2014/main" id="{591A33FD-E1AE-477B-A136-4A9B19E246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0DEF04-9E5D-4278-8773-DB96E9758351}"/>
              </a:ext>
            </a:extLst>
          </p:cNvPr>
          <p:cNvSpPr>
            <a:spLocks noGrp="1"/>
          </p:cNvSpPr>
          <p:nvPr>
            <p:ph type="sldNum" sz="quarter" idx="12"/>
          </p:nvPr>
        </p:nvSpPr>
        <p:spPr/>
        <p:txBody>
          <a:bodyPr/>
          <a:lstStyle/>
          <a:p>
            <a:fld id="{26D51D85-C345-4873-8389-F4C938D0312F}" type="slidenum">
              <a:rPr lang="en-GB" smtClean="0"/>
              <a:t>‹#›</a:t>
            </a:fld>
            <a:endParaRPr lang="en-GB"/>
          </a:p>
        </p:txBody>
      </p:sp>
    </p:spTree>
    <p:extLst>
      <p:ext uri="{BB962C8B-B14F-4D97-AF65-F5344CB8AC3E}">
        <p14:creationId xmlns:p14="http://schemas.microsoft.com/office/powerpoint/2010/main" val="4227353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524D3E-0836-42DF-9DC5-4B0BF41698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0255D9-29B2-41BE-85D1-3A237CCF4D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5DE2304-87A3-4D07-9DFF-91A64FC1BA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333D6-1021-484F-80FA-E63B4F011F45}" type="datetimeFigureOut">
              <a:rPr lang="en-GB" smtClean="0"/>
              <a:t>13/05/2020</a:t>
            </a:fld>
            <a:endParaRPr lang="en-GB"/>
          </a:p>
        </p:txBody>
      </p:sp>
      <p:sp>
        <p:nvSpPr>
          <p:cNvPr id="5" name="Footer Placeholder 4">
            <a:extLst>
              <a:ext uri="{FF2B5EF4-FFF2-40B4-BE49-F238E27FC236}">
                <a16:creationId xmlns:a16="http://schemas.microsoft.com/office/drawing/2014/main" id="{FE126DFD-EBFE-4D06-B70A-8555D1FBEA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56F71E-412E-45EB-851A-43102709D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51D85-C345-4873-8389-F4C938D0312F}" type="slidenum">
              <a:rPr lang="en-GB" smtClean="0"/>
              <a:t>‹#›</a:t>
            </a:fld>
            <a:endParaRPr lang="en-GB"/>
          </a:p>
        </p:txBody>
      </p:sp>
    </p:spTree>
    <p:extLst>
      <p:ext uri="{BB962C8B-B14F-4D97-AF65-F5344CB8AC3E}">
        <p14:creationId xmlns:p14="http://schemas.microsoft.com/office/powerpoint/2010/main" val="423167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04673" y="3320859"/>
            <a:ext cx="5465498" cy="2076333"/>
          </a:xfrm>
        </p:spPr>
        <p:txBody>
          <a:bodyPr vert="horz" lIns="91440" tIns="45720" rIns="91440" bIns="45720" rtlCol="0" anchor="t">
            <a:normAutofit/>
          </a:bodyPr>
          <a:lstStyle/>
          <a:p>
            <a:pPr algn="l">
              <a:lnSpc>
                <a:spcPct val="90000"/>
              </a:lnSpc>
            </a:pPr>
            <a:r>
              <a:rPr lang="en-US" sz="4800" dirty="0" err="1">
                <a:solidFill>
                  <a:schemeClr val="tx1"/>
                </a:solidFill>
                <a:latin typeface="+mj-lt"/>
              </a:rPr>
              <a:t>Biometane</a:t>
            </a:r>
            <a:r>
              <a:rPr lang="en-US" sz="4800" dirty="0">
                <a:solidFill>
                  <a:schemeClr val="tx1"/>
                </a:solidFill>
                <a:latin typeface="+mj-lt"/>
              </a:rPr>
              <a:t> 3000</a:t>
            </a:r>
            <a:br>
              <a:rPr lang="en-US" sz="4800" dirty="0">
                <a:solidFill>
                  <a:schemeClr val="tx1"/>
                </a:solidFill>
                <a:latin typeface="+mj-lt"/>
              </a:rPr>
            </a:br>
            <a:r>
              <a:rPr lang="en-US" sz="4800" dirty="0">
                <a:solidFill>
                  <a:schemeClr val="tx1"/>
                </a:solidFill>
                <a:latin typeface="+mj-lt"/>
              </a:rPr>
              <a:t>FAQ’s</a:t>
            </a:r>
          </a:p>
        </p:txBody>
      </p:sp>
      <p:sp>
        <p:nvSpPr>
          <p:cNvPr id="15" name="Freeform: Shape 14">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8539FFC6-AB80-46AA-B912-6D78095FBE93}"/>
              </a:ext>
            </a:extLst>
          </p:cNvPr>
          <p:cNvPicPr>
            <a:picLocks noChangeAspect="1"/>
          </p:cNvPicPr>
          <p:nvPr/>
        </p:nvPicPr>
        <p:blipFill rotWithShape="1">
          <a:blip r:embed="rId2">
            <a:extLst>
              <a:ext uri="{28A0092B-C50C-407E-A947-70E740481C1C}">
                <a14:useLocalDpi xmlns:a14="http://schemas.microsoft.com/office/drawing/2010/main" val="0"/>
              </a:ext>
            </a:extLst>
          </a:blip>
          <a:srcRect l="2254"/>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88054686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Biomethane 3000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3638609070"/>
              </p:ext>
            </p:extLst>
          </p:nvPr>
        </p:nvGraphicFramePr>
        <p:xfrm>
          <a:off x="998289" y="1374007"/>
          <a:ext cx="10050012" cy="381508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r>
                        <a:rPr lang="en-US" sz="1600" kern="1200" dirty="0">
                          <a:solidFill>
                            <a:schemeClr val="dk1"/>
                          </a:solidFill>
                          <a:effectLst/>
                          <a:latin typeface="+mn-lt"/>
                          <a:ea typeface="+mn-ea"/>
                          <a:cs typeface="+mn-cs"/>
                        </a:rPr>
                        <a:t>My instrument keeps displaying a ‘low flow’ warning, why?</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This is an indication of low flow to the analyser or blockage in the sample line.  Check for any blockages (such as water ingress), replace filters where necessary and check the flow indication is at a satisfactory level (approx. 200-300ml/min). If problems still persist please contact our technical support team for further assistance.</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Why is the reading not as I expected?</a:t>
                      </a:r>
                      <a:endParaRPr lang="en-GB" sz="1600" kern="1200" dirty="0">
                        <a:solidFill>
                          <a:schemeClr val="dk1"/>
                        </a:solidFill>
                        <a:effectLst/>
                        <a:latin typeface="+mn-lt"/>
                        <a:ea typeface="+mn-ea"/>
                        <a:cs typeface="+mn-cs"/>
                      </a:endParaRPr>
                    </a:p>
                  </a:txBody>
                  <a:tcPr/>
                </a:tc>
                <a:tc>
                  <a:txBody>
                    <a:bodyPr/>
                    <a:lstStyle/>
                    <a:p>
                      <a:r>
                        <a:rPr lang="en-US" sz="1600" kern="1200" dirty="0">
                          <a:solidFill>
                            <a:schemeClr val="dk1"/>
                          </a:solidFill>
                          <a:effectLst/>
                          <a:latin typeface="+mn-lt"/>
                          <a:ea typeface="+mn-ea"/>
                          <a:cs typeface="+mn-cs"/>
                        </a:rPr>
                        <a:t>Is auto-calibration operating correctly? Any system faults including low calibration pressure, can be viewed from the home screen. Is the auto-calibration frequency sufficient for the application?</a:t>
                      </a:r>
                      <a:endParaRPr lang="en-GB" sz="1400" dirty="0"/>
                    </a:p>
                  </a:txBody>
                  <a:tcPr/>
                </a:tc>
                <a:extLst>
                  <a:ext uri="{0D108BD9-81ED-4DB2-BD59-A6C34878D82A}">
                    <a16:rowId xmlns:a16="http://schemas.microsoft.com/office/drawing/2014/main" val="11526909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What concentration of calibration gas do I need to connect to the system?</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For grid injection applications, we recommend 100% CH4, however, this can be altered and configured locally if using the system to measure gas in various other applications.</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1288247228"/>
                  </a:ext>
                </a:extLst>
              </a:tr>
            </a:tbl>
          </a:graphicData>
        </a:graphic>
      </p:graphicFrame>
    </p:spTree>
    <p:extLst>
      <p:ext uri="{BB962C8B-B14F-4D97-AF65-F5344CB8AC3E}">
        <p14:creationId xmlns:p14="http://schemas.microsoft.com/office/powerpoint/2010/main" val="245287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216130-4838-4DE8-A216-4F39B7C90BF0}"/>
              </a:ext>
            </a:extLst>
          </p:cNvPr>
          <p:cNvSpPr>
            <a:spLocks noGrp="1"/>
          </p:cNvSpPr>
          <p:nvPr>
            <p:ph type="title"/>
          </p:nvPr>
        </p:nvSpPr>
        <p:spPr>
          <a:xfrm>
            <a:off x="1456350" y="844954"/>
            <a:ext cx="8920832" cy="468055"/>
          </a:xfrm>
        </p:spPr>
        <p:txBody>
          <a:bodyPr/>
          <a:lstStyle/>
          <a:p>
            <a:pPr algn="ctr"/>
            <a:r>
              <a:rPr lang="en-GB" dirty="0">
                <a:latin typeface="+mn-lt"/>
              </a:rPr>
              <a:t>Biomethane 3000 FAQ’s</a:t>
            </a:r>
          </a:p>
        </p:txBody>
      </p:sp>
      <p:graphicFrame>
        <p:nvGraphicFramePr>
          <p:cNvPr id="2" name="Table 1">
            <a:extLst>
              <a:ext uri="{FF2B5EF4-FFF2-40B4-BE49-F238E27FC236}">
                <a16:creationId xmlns:a16="http://schemas.microsoft.com/office/drawing/2014/main" id="{7274DDE4-8AB8-43EA-B5FF-B11FD92CD1D1}"/>
              </a:ext>
            </a:extLst>
          </p:cNvPr>
          <p:cNvGraphicFramePr>
            <a:graphicFrameLocks noGrp="1"/>
          </p:cNvGraphicFramePr>
          <p:nvPr>
            <p:extLst>
              <p:ext uri="{D42A27DB-BD31-4B8C-83A1-F6EECF244321}">
                <p14:modId xmlns:p14="http://schemas.microsoft.com/office/powerpoint/2010/main" val="3809173294"/>
              </p:ext>
            </p:extLst>
          </p:nvPr>
        </p:nvGraphicFramePr>
        <p:xfrm>
          <a:off x="998289" y="1374007"/>
          <a:ext cx="10050012" cy="4185920"/>
        </p:xfrm>
        <a:graphic>
          <a:graphicData uri="http://schemas.openxmlformats.org/drawingml/2006/table">
            <a:tbl>
              <a:tblPr firstRow="1" bandRow="1">
                <a:tableStyleId>{5C22544A-7EE6-4342-B048-85BDC9FD1C3A}</a:tableStyleId>
              </a:tblPr>
              <a:tblGrid>
                <a:gridCol w="5025006">
                  <a:extLst>
                    <a:ext uri="{9D8B030D-6E8A-4147-A177-3AD203B41FA5}">
                      <a16:colId xmlns:a16="http://schemas.microsoft.com/office/drawing/2014/main" val="2807507869"/>
                    </a:ext>
                  </a:extLst>
                </a:gridCol>
                <a:gridCol w="5025006">
                  <a:extLst>
                    <a:ext uri="{9D8B030D-6E8A-4147-A177-3AD203B41FA5}">
                      <a16:colId xmlns:a16="http://schemas.microsoft.com/office/drawing/2014/main" val="140721008"/>
                    </a:ext>
                  </a:extLst>
                </a:gridCol>
              </a:tblGrid>
              <a:tr h="370840">
                <a:tc>
                  <a:txBody>
                    <a:bodyPr/>
                    <a:lstStyle/>
                    <a:p>
                      <a:r>
                        <a:rPr lang="en-US" dirty="0"/>
                        <a:t>Question</a:t>
                      </a:r>
                      <a:endParaRPr lang="en-GB" dirty="0"/>
                    </a:p>
                  </a:txBody>
                  <a:tcPr/>
                </a:tc>
                <a:tc>
                  <a:txBody>
                    <a:bodyPr/>
                    <a:lstStyle/>
                    <a:p>
                      <a:r>
                        <a:rPr lang="en-US" dirty="0"/>
                        <a:t>Answer</a:t>
                      </a:r>
                      <a:endParaRPr lang="en-GB" dirty="0"/>
                    </a:p>
                  </a:txBody>
                  <a:tcPr/>
                </a:tc>
                <a:extLst>
                  <a:ext uri="{0D108BD9-81ED-4DB2-BD59-A6C34878D82A}">
                    <a16:rowId xmlns:a16="http://schemas.microsoft.com/office/drawing/2014/main" val="732643505"/>
                  </a:ext>
                </a:extLst>
              </a:tr>
              <a:tr h="370840">
                <a:tc>
                  <a:txBody>
                    <a:bodyPr/>
                    <a:lstStyle/>
                    <a:p>
                      <a:r>
                        <a:rPr lang="en-US" sz="1600" kern="1200" dirty="0">
                          <a:solidFill>
                            <a:schemeClr val="dk1"/>
                          </a:solidFill>
                          <a:effectLst/>
                          <a:latin typeface="+mn-lt"/>
                          <a:ea typeface="+mn-ea"/>
                          <a:cs typeface="+mn-cs"/>
                        </a:rPr>
                        <a:t>What size cylinder is required?</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This is entirely up to the user, the system can be configured to operate using 110 </a:t>
                      </a:r>
                      <a:r>
                        <a:rPr lang="en-US" sz="1600" kern="1200" dirty="0" err="1">
                          <a:solidFill>
                            <a:schemeClr val="dk1"/>
                          </a:solidFill>
                          <a:effectLst/>
                          <a:latin typeface="+mn-lt"/>
                          <a:ea typeface="+mn-ea"/>
                          <a:cs typeface="+mn-cs"/>
                        </a:rPr>
                        <a:t>litre</a:t>
                      </a:r>
                      <a:r>
                        <a:rPr lang="en-US" sz="1600" kern="1200" dirty="0">
                          <a:solidFill>
                            <a:schemeClr val="dk1"/>
                          </a:solidFill>
                          <a:effectLst/>
                          <a:latin typeface="+mn-lt"/>
                          <a:ea typeface="+mn-ea"/>
                          <a:cs typeface="+mn-cs"/>
                        </a:rPr>
                        <a:t> check gas cylinders or if using a larger external cylinder, a regulator would need to be provided with tube fittings ready to accommodate 6mm tubing.</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15576621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How often do I need to replace the cylinder?</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This is dependent on frequency of calibration, the system has the facility to notify the user when the cylinder is below a certain pressure, giving plenty of time to arrange a replacement form the local provider.</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35280349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How often does the calibration routine run?</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This is user definable, from as frequent as hourly to daily.</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8109434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How can I check the calibration gas pressure?</a:t>
                      </a:r>
                      <a:endParaRPr lang="en-GB" sz="16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The auto-calibration gas bottle pressure is available as a Modbus output (see manual). Any faults relating to bottle pressure can be viewed from the “View Faults” option on the Home screen of the analyser.</a:t>
                      </a:r>
                      <a:endParaRPr lang="en-GB" sz="1600" kern="1200" dirty="0">
                        <a:solidFill>
                          <a:schemeClr val="dk1"/>
                        </a:solidFill>
                        <a:effectLst/>
                        <a:latin typeface="+mn-lt"/>
                        <a:ea typeface="+mn-ea"/>
                        <a:cs typeface="+mn-cs"/>
                      </a:endParaRPr>
                    </a:p>
                  </a:txBody>
                  <a:tcPr/>
                </a:tc>
                <a:extLst>
                  <a:ext uri="{0D108BD9-81ED-4DB2-BD59-A6C34878D82A}">
                    <a16:rowId xmlns:a16="http://schemas.microsoft.com/office/drawing/2014/main" val="3588944719"/>
                  </a:ext>
                </a:extLst>
              </a:tr>
            </a:tbl>
          </a:graphicData>
        </a:graphic>
      </p:graphicFrame>
    </p:spTree>
    <p:extLst>
      <p:ext uri="{BB962C8B-B14F-4D97-AF65-F5344CB8AC3E}">
        <p14:creationId xmlns:p14="http://schemas.microsoft.com/office/powerpoint/2010/main" val="2533984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Lucida Sans</vt:lpstr>
      <vt:lpstr>Office Theme</vt:lpstr>
      <vt:lpstr>Biometane 3000 FAQ’s</vt:lpstr>
      <vt:lpstr>Biomethane 3000 FAQ’s</vt:lpstr>
      <vt:lpstr>Biomethane 3000 FAQ’s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Biometane 3000 FAQ’s</dc:title>
  <dc:creator>Saf Sarwar</dc:creator>
  <cp:lastModifiedBy>Saf Sarwar</cp:lastModifiedBy>
  <cp:revision>1</cp:revision>
  <dcterms:created xsi:type="dcterms:W3CDTF">2020-05-13T15:14:07Z</dcterms:created>
  <dcterms:modified xsi:type="dcterms:W3CDTF">2020-05-13T15:14:21Z</dcterms:modified>
</cp:coreProperties>
</file>